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
  </p:notesMasterIdLst>
  <p:handoutMasterIdLst>
    <p:handoutMasterId r:id="rId11"/>
  </p:handoutMasterIdLst>
  <p:sldIdLst>
    <p:sldId id="257" r:id="rId5"/>
    <p:sldId id="272" r:id="rId6"/>
    <p:sldId id="277" r:id="rId7"/>
    <p:sldId id="278" r:id="rId8"/>
    <p:sldId id="275" r:id="rId9"/>
  </p:sldIdLst>
  <p:sldSz cx="12188825" cy="6858000"/>
  <p:notesSz cx="7104063" cy="1023461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00FF"/>
    <a:srgbClr val="FF993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A8334-6081-4485-A29C-9625338365FD}" v="2" dt="2024-06-10T15:19:36.47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87" autoAdjust="0"/>
  </p:normalViewPr>
  <p:slideViewPr>
    <p:cSldViewPr>
      <p:cViewPr varScale="1">
        <p:scale>
          <a:sx n="63" d="100"/>
          <a:sy n="63" d="100"/>
        </p:scale>
        <p:origin x="804" y="5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0"/>
          </a:xfrm>
          <a:prstGeom prst="rect">
            <a:avLst/>
          </a:prstGeom>
        </p:spPr>
        <p:txBody>
          <a:bodyPr vert="horz" lIns="94348" tIns="47174" rIns="94348" bIns="47174" rtlCol="0"/>
          <a:lstStyle>
            <a:lvl1pPr algn="l">
              <a:defRPr sz="1200"/>
            </a:lvl1pPr>
          </a:lstStyle>
          <a:p>
            <a:pPr rtl="0"/>
            <a:endParaRPr/>
          </a:p>
        </p:txBody>
      </p:sp>
      <p:sp>
        <p:nvSpPr>
          <p:cNvPr id="3" name="Date Placeholder 2"/>
          <p:cNvSpPr>
            <a:spLocks noGrp="1"/>
          </p:cNvSpPr>
          <p:nvPr>
            <p:ph type="dt" sz="quarter" idx="1"/>
          </p:nvPr>
        </p:nvSpPr>
        <p:spPr>
          <a:xfrm>
            <a:off x="4023992" y="0"/>
            <a:ext cx="3078427" cy="511730"/>
          </a:xfrm>
          <a:prstGeom prst="rect">
            <a:avLst/>
          </a:prstGeom>
        </p:spPr>
        <p:txBody>
          <a:bodyPr vert="horz" lIns="94348" tIns="47174" rIns="94348" bIns="47174" rtlCol="0"/>
          <a:lstStyle>
            <a:lvl1pPr algn="r">
              <a:defRPr sz="1200"/>
            </a:lvl1pPr>
          </a:lstStyle>
          <a:p>
            <a:pPr rtl="0"/>
            <a:r>
              <a:rPr lang="en-US"/>
              <a:t>2/8/2016</a:t>
            </a:r>
            <a:endParaRPr/>
          </a:p>
        </p:txBody>
      </p:sp>
      <p:sp>
        <p:nvSpPr>
          <p:cNvPr id="4" name="Footer Placeholder 3"/>
          <p:cNvSpPr>
            <a:spLocks noGrp="1"/>
          </p:cNvSpPr>
          <p:nvPr>
            <p:ph type="ftr" sz="quarter" idx="2"/>
          </p:nvPr>
        </p:nvSpPr>
        <p:spPr>
          <a:xfrm>
            <a:off x="0" y="9721107"/>
            <a:ext cx="3078427" cy="511730"/>
          </a:xfrm>
          <a:prstGeom prst="rect">
            <a:avLst/>
          </a:prstGeom>
        </p:spPr>
        <p:txBody>
          <a:bodyPr vert="horz" lIns="94348" tIns="47174" rIns="94348" bIns="47174" rtlCol="0" anchor="b"/>
          <a:lstStyle>
            <a:lvl1pPr algn="l">
              <a:defRPr sz="1200"/>
            </a:lvl1pPr>
          </a:lstStyle>
          <a:p>
            <a:pPr rtl="0"/>
            <a:endParaRPr/>
          </a:p>
        </p:txBody>
      </p:sp>
      <p:sp>
        <p:nvSpPr>
          <p:cNvPr id="5" name="Slide Number Placeholder 4"/>
          <p:cNvSpPr>
            <a:spLocks noGrp="1"/>
          </p:cNvSpPr>
          <p:nvPr>
            <p:ph type="sldNum" sz="quarter" idx="3"/>
          </p:nvPr>
        </p:nvSpPr>
        <p:spPr>
          <a:xfrm>
            <a:off x="4023992" y="9721107"/>
            <a:ext cx="3078427" cy="511730"/>
          </a:xfrm>
          <a:prstGeom prst="rect">
            <a:avLst/>
          </a:prstGeom>
        </p:spPr>
        <p:txBody>
          <a:bodyPr vert="horz" lIns="94348" tIns="47174" rIns="94348" bIns="47174" rtlCol="0" anchor="b"/>
          <a:lstStyle>
            <a:lvl1pPr algn="r">
              <a:defRPr sz="1200"/>
            </a:lvl1pPr>
          </a:lstStyle>
          <a:p>
            <a:pPr rtl="0"/>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0"/>
          </a:xfrm>
          <a:prstGeom prst="rect">
            <a:avLst/>
          </a:prstGeom>
        </p:spPr>
        <p:txBody>
          <a:bodyPr vert="horz" lIns="94348" tIns="47174" rIns="94348" bIns="47174" rtlCol="0"/>
          <a:lstStyle>
            <a:lvl1pPr algn="l">
              <a:defRPr sz="1200"/>
            </a:lvl1pPr>
          </a:lstStyle>
          <a:p>
            <a:pPr rtl="0"/>
            <a:endParaRPr/>
          </a:p>
        </p:txBody>
      </p:sp>
      <p:sp>
        <p:nvSpPr>
          <p:cNvPr id="3" name="Date Placeholder 2"/>
          <p:cNvSpPr>
            <a:spLocks noGrp="1"/>
          </p:cNvSpPr>
          <p:nvPr>
            <p:ph type="dt" idx="1"/>
          </p:nvPr>
        </p:nvSpPr>
        <p:spPr>
          <a:xfrm>
            <a:off x="4023992" y="0"/>
            <a:ext cx="3078427" cy="511730"/>
          </a:xfrm>
          <a:prstGeom prst="rect">
            <a:avLst/>
          </a:prstGeom>
        </p:spPr>
        <p:txBody>
          <a:bodyPr vert="horz" lIns="94348" tIns="47174" rIns="94348" bIns="47174" rtlCol="0"/>
          <a:lstStyle>
            <a:lvl1pPr algn="r">
              <a:defRPr sz="1200"/>
            </a:lvl1pPr>
          </a:lstStyle>
          <a:p>
            <a:pPr rtl="0"/>
            <a:r>
              <a:rPr lang="en-US"/>
              <a:t>2/8/2016</a:t>
            </a:r>
            <a:endParaRPr/>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4348" tIns="47174" rIns="94348" bIns="47174" rtlCol="0" anchor="ctr"/>
          <a:lstStyle/>
          <a:p>
            <a:pPr rtl="0"/>
            <a:endParaRPr/>
          </a:p>
        </p:txBody>
      </p:sp>
      <p:sp>
        <p:nvSpPr>
          <p:cNvPr id="5" name="Notes Placeholder 4"/>
          <p:cNvSpPr>
            <a:spLocks noGrp="1"/>
          </p:cNvSpPr>
          <p:nvPr>
            <p:ph type="body" sz="quarter" idx="3"/>
          </p:nvPr>
        </p:nvSpPr>
        <p:spPr>
          <a:xfrm>
            <a:off x="710407" y="4861442"/>
            <a:ext cx="5683250" cy="4605576"/>
          </a:xfrm>
          <a:prstGeom prst="rect">
            <a:avLst/>
          </a:prstGeom>
        </p:spPr>
        <p:txBody>
          <a:bodyPr vert="horz" lIns="94348" tIns="47174" rIns="94348" bIns="47174" rtlCol="0"/>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6" name="Footer Placeholder 5"/>
          <p:cNvSpPr>
            <a:spLocks noGrp="1"/>
          </p:cNvSpPr>
          <p:nvPr>
            <p:ph type="ftr" sz="quarter" idx="4"/>
          </p:nvPr>
        </p:nvSpPr>
        <p:spPr>
          <a:xfrm>
            <a:off x="0" y="9721107"/>
            <a:ext cx="3078427" cy="511730"/>
          </a:xfrm>
          <a:prstGeom prst="rect">
            <a:avLst/>
          </a:prstGeom>
        </p:spPr>
        <p:txBody>
          <a:bodyPr vert="horz" lIns="94348" tIns="47174" rIns="94348" bIns="47174" rtlCol="0" anchor="b"/>
          <a:lstStyle>
            <a:lvl1pPr algn="l">
              <a:defRPr sz="1200"/>
            </a:lvl1pPr>
          </a:lstStyle>
          <a:p>
            <a:pPr rtl="0"/>
            <a:endParaRPr/>
          </a:p>
        </p:txBody>
      </p:sp>
      <p:sp>
        <p:nvSpPr>
          <p:cNvPr id="7" name="Slide Number Placeholder 6"/>
          <p:cNvSpPr>
            <a:spLocks noGrp="1"/>
          </p:cNvSpPr>
          <p:nvPr>
            <p:ph type="sldNum" sz="quarter" idx="5"/>
          </p:nvPr>
        </p:nvSpPr>
        <p:spPr>
          <a:xfrm>
            <a:off x="4023992" y="9721107"/>
            <a:ext cx="3078427" cy="511730"/>
          </a:xfrm>
          <a:prstGeom prst="rect">
            <a:avLst/>
          </a:prstGeom>
        </p:spPr>
        <p:txBody>
          <a:bodyPr vert="horz" lIns="94348" tIns="47174" rIns="94348" bIns="47174" rtlCol="0" anchor="b"/>
          <a:lstStyle>
            <a:lvl1pPr algn="r">
              <a:defRPr sz="1200"/>
            </a:lvl1pPr>
          </a:lstStyle>
          <a:p>
            <a:pPr rtl="0"/>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E61351F-DBB1-4664-ADA9-83BC7CB8848D}" type="slidenum">
              <a:rPr lang="en-GB" smtClean="0"/>
              <a:t>1</a:t>
            </a:fld>
            <a:endParaRPr lang="en-GB"/>
          </a:p>
        </p:txBody>
      </p:sp>
    </p:spTree>
    <p:extLst>
      <p:ext uri="{BB962C8B-B14F-4D97-AF65-F5344CB8AC3E}">
        <p14:creationId xmlns:p14="http://schemas.microsoft.com/office/powerpoint/2010/main" val="263783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E61351F-DBB1-4664-ADA9-83BC7CB8848D}" type="slidenum">
              <a:rPr lang="en-GB" smtClean="0"/>
              <a:t>2</a:t>
            </a:fld>
            <a:endParaRPr lang="en-GB"/>
          </a:p>
        </p:txBody>
      </p:sp>
    </p:spTree>
    <p:extLst>
      <p:ext uri="{BB962C8B-B14F-4D97-AF65-F5344CB8AC3E}">
        <p14:creationId xmlns:p14="http://schemas.microsoft.com/office/powerpoint/2010/main" val="178354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3</a:t>
            </a:fld>
            <a:endParaRPr lang="en-GB"/>
          </a:p>
        </p:txBody>
      </p:sp>
    </p:spTree>
    <p:extLst>
      <p:ext uri="{BB962C8B-B14F-4D97-AF65-F5344CB8AC3E}">
        <p14:creationId xmlns:p14="http://schemas.microsoft.com/office/powerpoint/2010/main" val="247728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902" indent="-176902">
              <a:buFont typeface="Arial" panose="020B0604020202020204" pitchFamily="34" charset="0"/>
              <a:buChar char="•"/>
            </a:pPr>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4</a:t>
            </a:fld>
            <a:endParaRPr lang="en-GB"/>
          </a:p>
        </p:txBody>
      </p:sp>
    </p:spTree>
    <p:extLst>
      <p:ext uri="{BB962C8B-B14F-4D97-AF65-F5344CB8AC3E}">
        <p14:creationId xmlns:p14="http://schemas.microsoft.com/office/powerpoint/2010/main" val="206559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837" indent="-294837">
              <a:buFont typeface="Arial" panose="020B0604020202020204" pitchFamily="34" charset="0"/>
              <a:buChar char="•"/>
            </a:pPr>
            <a:r>
              <a:rPr lang="en-GB" sz="1400" b="1" dirty="0">
                <a:solidFill>
                  <a:schemeClr val="tx2"/>
                </a:solidFill>
              </a:rPr>
              <a:t>I have walked around the ruins of ancient Ephesus, which has some of the best-preserved Greek and Roman artifacts.</a:t>
            </a:r>
          </a:p>
          <a:p>
            <a:pPr marL="294837" indent="-294837">
              <a:buFont typeface="Arial" panose="020B0604020202020204" pitchFamily="34" charset="0"/>
              <a:buChar char="•"/>
            </a:pPr>
            <a:endParaRPr lang="en-GB" sz="1400" b="1" dirty="0">
              <a:solidFill>
                <a:schemeClr val="tx2"/>
              </a:solidFill>
            </a:endParaRPr>
          </a:p>
          <a:p>
            <a:pPr marL="294837" indent="-294837">
              <a:buFont typeface="Arial" panose="020B0604020202020204" pitchFamily="34" charset="0"/>
              <a:buChar char="•"/>
            </a:pPr>
            <a:r>
              <a:rPr lang="en-GB" sz="1400" b="1" dirty="0">
                <a:solidFill>
                  <a:schemeClr val="tx2"/>
                </a:solidFill>
              </a:rPr>
              <a:t>This is the amphitheatre where the riot in Acts 19 occurred.  The acoustics are amazing even today!</a:t>
            </a:r>
          </a:p>
          <a:p>
            <a:pPr marL="294837" indent="-294837">
              <a:buFont typeface="Arial" panose="020B0604020202020204" pitchFamily="34" charset="0"/>
              <a:buChar char="•"/>
            </a:pPr>
            <a:endParaRPr lang="en-GB" sz="1400" b="1" dirty="0">
              <a:solidFill>
                <a:schemeClr val="tx2"/>
              </a:solidFill>
            </a:endParaRPr>
          </a:p>
          <a:p>
            <a:endParaRPr lang="en-GB" sz="1400" b="1" dirty="0">
              <a:solidFill>
                <a:schemeClr val="tx2"/>
              </a:solidFill>
            </a:endParaRPr>
          </a:p>
        </p:txBody>
      </p:sp>
      <p:sp>
        <p:nvSpPr>
          <p:cNvPr id="4" name="Slide Number Placeholder 3"/>
          <p:cNvSpPr>
            <a:spLocks noGrp="1"/>
          </p:cNvSpPr>
          <p:nvPr>
            <p:ph type="sldNum" sz="quarter" idx="5"/>
          </p:nvPr>
        </p:nvSpPr>
        <p:spPr/>
        <p:txBody>
          <a:bodyPr/>
          <a:lstStyle/>
          <a:p>
            <a:pPr rtl="0"/>
            <a:fld id="{2E61351F-DBB1-4664-ADA9-83BC7CB8848D}" type="slidenum">
              <a:rPr lang="en-GB" smtClean="0"/>
              <a:t>5</a:t>
            </a:fld>
            <a:endParaRPr lang="en-GB"/>
          </a:p>
        </p:txBody>
      </p:sp>
    </p:spTree>
    <p:extLst>
      <p:ext uri="{BB962C8B-B14F-4D97-AF65-F5344CB8AC3E}">
        <p14:creationId xmlns:p14="http://schemas.microsoft.com/office/powerpoint/2010/main" val="2540134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rtlCol="0">
            <a:normAutofit/>
          </a:bodyPr>
          <a:lstStyle>
            <a:lvl1pPr>
              <a:defRPr sz="6000"/>
            </a:lvl1pPr>
          </a:lstStyle>
          <a:p>
            <a:pPr rtl="0"/>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endParaRPr lang="en-US" dirty="0"/>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Vertical Text Placeholder 2"/>
          <p:cNvSpPr>
            <a:spLocks noGrp="1"/>
          </p:cNvSpPr>
          <p:nvPr>
            <p:ph type="body" orient="vert" idx="1"/>
          </p:nvPr>
        </p:nvSpPr>
        <p:spPr/>
        <p:txBody>
          <a:bodyPr vert="eaVert" rtlCol="0"/>
          <a:lstStyle>
            <a:lvl5pPr>
              <a:defRPr/>
            </a:lvl5pPr>
            <a:lvl6pPr marL="1600200">
              <a:defRPr/>
            </a:lvl6pPr>
            <a:lvl7pPr marL="1874520">
              <a:defRPr/>
            </a:lvl7pPr>
            <a:lvl8pPr marL="2148840">
              <a:defRPr/>
            </a:lvl8pPr>
            <a:lvl9pPr marL="2423160">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rtlCol="0"/>
          <a:lstStyle/>
          <a:p>
            <a:pPr rtl="0"/>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idx="1"/>
          </p:nvPr>
        </p:nvSpPr>
        <p:spPr/>
        <p:txBody>
          <a:bodyPr rtlCol="0"/>
          <a:lstStyle>
            <a:lvl5pPr>
              <a:defRPr/>
            </a:lvl5pPr>
            <a:lvl6pPr>
              <a:defRPr/>
            </a:lvl6pPr>
            <a:lvl7pPr>
              <a:defRPr/>
            </a:lvl7pPr>
            <a:lvl8pPr>
              <a:defRPr/>
            </a:lvl8pPr>
            <a:lvl9pPr>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10"/>
          </p:nvPr>
        </p:nvSpPr>
        <p:spPr/>
        <p:txBody>
          <a:bodyPr rtlCol="0"/>
          <a:lstStyle>
            <a:lvl1pPr>
              <a:defRPr sz="1100"/>
            </a:lvl1pPr>
          </a:lstStyle>
          <a:p>
            <a:pPr rtl="0"/>
            <a:r>
              <a:rPr lang="en-US"/>
              <a:t>2/8/2016</a:t>
            </a:r>
            <a:endParaRPr lang="en-US" dirty="0"/>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rtlCol="0" anchor="b">
            <a:normAutofit/>
          </a:bodyPr>
          <a:lstStyle>
            <a:lvl1pPr algn="l">
              <a:defRPr sz="4800" b="0" i="0" cap="none" baseline="0"/>
            </a:lvl1pPr>
          </a:lstStyle>
          <a:p>
            <a:pPr rtl="0"/>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lvl1pPr>
              <a:defRPr sz="1100"/>
            </a:lvl1pPr>
          </a:lstStyle>
          <a:p>
            <a:pPr rtl="0"/>
            <a:r>
              <a:rPr lang="en-US"/>
              <a:t>2/8/2016</a:t>
            </a:r>
          </a:p>
        </p:txBody>
      </p:sp>
      <p:sp>
        <p:nvSpPr>
          <p:cNvPr id="5" name="Footer Placeholder 4"/>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rtlCol="0">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Content Placeholder 3"/>
          <p:cNvSpPr>
            <a:spLocks noGrp="1"/>
          </p:cNvSpPr>
          <p:nvPr>
            <p:ph sz="half" idx="2"/>
          </p:nvPr>
        </p:nvSpPr>
        <p:spPr>
          <a:xfrm>
            <a:off x="6202035" y="1676401"/>
            <a:ext cx="4700016" cy="4495800"/>
          </a:xfrm>
        </p:spPr>
        <p:txBody>
          <a:bodyPr rtlCol="0">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Date Placeholder 4"/>
          <p:cNvSpPr>
            <a:spLocks noGrp="1"/>
          </p:cNvSpPr>
          <p:nvPr>
            <p:ph type="dt" sz="half" idx="10"/>
          </p:nvPr>
        </p:nvSpPr>
        <p:spPr/>
        <p:txBody>
          <a:bodyPr rtlCol="0"/>
          <a:lstStyle>
            <a:lvl1pPr>
              <a:defRPr sz="1100"/>
            </a:lvl1pPr>
          </a:lstStyle>
          <a:p>
            <a:pPr rtl="0"/>
            <a:r>
              <a:rPr lang="en-US"/>
              <a:t>2/8/2016</a:t>
            </a:r>
            <a:endParaRPr lang="en-US" dirty="0"/>
          </a:p>
        </p:txBody>
      </p:sp>
      <p:sp>
        <p:nvSpPr>
          <p:cNvPr id="6" name="Footer Placeholder 5"/>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7" name="Slide Number Placeholder 6"/>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rtlCol="0"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293813" y="2516457"/>
            <a:ext cx="4701142" cy="3655743"/>
          </a:xfrm>
        </p:spPr>
        <p:txBody>
          <a:bodyPr rtlCol="0"/>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5" name="Text Placeholder 4"/>
          <p:cNvSpPr>
            <a:spLocks noGrp="1"/>
          </p:cNvSpPr>
          <p:nvPr>
            <p:ph type="body" sz="quarter" idx="3"/>
          </p:nvPr>
        </p:nvSpPr>
        <p:spPr>
          <a:xfrm>
            <a:off x="6191754" y="1676399"/>
            <a:ext cx="4703259" cy="762001"/>
          </a:xfrm>
        </p:spPr>
        <p:txBody>
          <a:bodyPr rtlCol="0"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6" name="Content Placeholder 5"/>
          <p:cNvSpPr>
            <a:spLocks noGrp="1"/>
          </p:cNvSpPr>
          <p:nvPr>
            <p:ph sz="quarter" idx="4"/>
          </p:nvPr>
        </p:nvSpPr>
        <p:spPr>
          <a:xfrm>
            <a:off x="6191754" y="2516457"/>
            <a:ext cx="4703259" cy="3655743"/>
          </a:xfrm>
        </p:spPr>
        <p:txBody>
          <a:bodyPr rtlCol="0"/>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7" name="Date Placeholder 6"/>
          <p:cNvSpPr>
            <a:spLocks noGrp="1"/>
          </p:cNvSpPr>
          <p:nvPr>
            <p:ph type="dt" sz="half" idx="10"/>
          </p:nvPr>
        </p:nvSpPr>
        <p:spPr/>
        <p:txBody>
          <a:bodyPr rtlCol="0"/>
          <a:lstStyle>
            <a:lvl1pPr>
              <a:defRPr sz="1100"/>
            </a:lvl1pPr>
          </a:lstStyle>
          <a:p>
            <a:pPr rtl="0"/>
            <a:r>
              <a:rPr lang="en-US"/>
              <a:t>2/8/2016</a:t>
            </a:r>
            <a:endParaRPr lang="en-US" dirty="0"/>
          </a:p>
        </p:txBody>
      </p:sp>
      <p:sp>
        <p:nvSpPr>
          <p:cNvPr id="8" name="Footer Placeholder 7"/>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9" name="Slide Number Placeholder 8"/>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a:p>
        </p:txBody>
      </p:sp>
      <p:sp>
        <p:nvSpPr>
          <p:cNvPr id="3" name="Date Placeholder 2"/>
          <p:cNvSpPr>
            <a:spLocks noGrp="1"/>
          </p:cNvSpPr>
          <p:nvPr>
            <p:ph type="dt" sz="half" idx="10"/>
          </p:nvPr>
        </p:nvSpPr>
        <p:spPr/>
        <p:txBody>
          <a:bodyPr rtlCol="0"/>
          <a:lstStyle>
            <a:lvl1pPr>
              <a:defRPr sz="1100"/>
            </a:lvl1pPr>
          </a:lstStyle>
          <a:p>
            <a:pPr rtl="0"/>
            <a:r>
              <a:rPr lang="en-US"/>
              <a:t>2/8/2016</a:t>
            </a:r>
            <a:endParaRPr lang="en-US" dirty="0"/>
          </a:p>
        </p:txBody>
      </p:sp>
      <p:sp>
        <p:nvSpPr>
          <p:cNvPr id="4" name="Footer Placeholder 3"/>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5" name="Slide Number Placeholder 4"/>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sz="1100"/>
            </a:lvl1pPr>
          </a:lstStyle>
          <a:p>
            <a:pPr rtl="0"/>
            <a:r>
              <a:rPr lang="en-US"/>
              <a:t>2/8/2016</a:t>
            </a:r>
            <a:endParaRPr lang="en-US" dirty="0"/>
          </a:p>
        </p:txBody>
      </p:sp>
      <p:sp>
        <p:nvSpPr>
          <p:cNvPr id="3" name="Footer Placeholder 2"/>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4" name="Slide Number Placeholder 3"/>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rtlCol="0" anchor="b">
            <a:normAutofit/>
          </a:bodyPr>
          <a:lstStyle>
            <a:lvl1pPr algn="l">
              <a:defRPr sz="3200" b="0"/>
            </a:lvl1pPr>
          </a:lstStyle>
          <a:p>
            <a:pPr rtl="0"/>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Text Placeholder 3"/>
          <p:cNvSpPr>
            <a:spLocks noGrp="1"/>
          </p:cNvSpPr>
          <p:nvPr>
            <p:ph type="body" sz="half" idx="2"/>
          </p:nvPr>
        </p:nvSpPr>
        <p:spPr>
          <a:xfrm>
            <a:off x="7770811" y="4191000"/>
            <a:ext cx="3810000" cy="15240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lvl1pPr>
              <a:defRPr sz="1100"/>
            </a:lvl1pPr>
          </a:lstStyle>
          <a:p>
            <a:pPr rtl="0"/>
            <a:r>
              <a:rPr lang="en-US"/>
              <a:t>2/8/2016</a:t>
            </a:r>
          </a:p>
        </p:txBody>
      </p:sp>
      <p:sp>
        <p:nvSpPr>
          <p:cNvPr id="6" name="Footer Placeholder 5"/>
          <p:cNvSpPr>
            <a:spLocks noGrp="1"/>
          </p:cNvSpPr>
          <p:nvPr>
            <p:ph type="ftr" sz="quarter" idx="11"/>
          </p:nvPr>
        </p:nvSpPr>
        <p:spPr/>
        <p:txBody>
          <a:bodyPr rtlCol="0"/>
          <a:lstStyle>
            <a:lvl1pPr>
              <a:defRPr sz="1100"/>
            </a:lvl1pPr>
          </a:lstStyle>
          <a:p>
            <a:pPr rtl="0"/>
            <a:r>
              <a:rPr lang="en-GB"/>
              <a:t>The Seven Churches of Revelation - Ephesus: Find Your First Love Again</a:t>
            </a:r>
            <a:endParaRPr lang="en-US"/>
          </a:p>
        </p:txBody>
      </p:sp>
      <p:sp>
        <p:nvSpPr>
          <p:cNvPr id="7" name="Slide Number Placeholder 6"/>
          <p:cNvSpPr>
            <a:spLocks noGrp="1"/>
          </p:cNvSpPr>
          <p:nvPr>
            <p:ph type="sldNum" sz="quarter" idx="12"/>
          </p:nvPr>
        </p:nvSpPr>
        <p:spPr/>
        <p:txBody>
          <a:bodyPr rtlCol="0"/>
          <a:lstStyle>
            <a:lvl1pPr>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rtlCol="0" anchor="b">
            <a:noAutofit/>
          </a:bodyPr>
          <a:lstStyle>
            <a:lvl1pPr algn="l">
              <a:defRPr sz="3200" b="0"/>
            </a:lvl1pPr>
          </a:lstStyle>
          <a:p>
            <a:pPr rtl="0"/>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en-US"/>
              <a:t>2/8/2016</a:t>
            </a:r>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pPr rtl="0"/>
            <a:r>
              <a:rPr lang="en-GB"/>
              <a:t>The Seven Churches of Revelation - Ephesus: Find Your First Love Again</a:t>
            </a:r>
            <a:endParaRPr lang="en-US"/>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844" y="476672"/>
            <a:ext cx="10153128" cy="2232248"/>
          </a:xfrm>
        </p:spPr>
        <p:txBody>
          <a:bodyPr rtlCol="0">
            <a:normAutofit fontScale="90000"/>
          </a:bodyPr>
          <a:lstStyle/>
          <a:p>
            <a:pPr algn="ctr" rtl="0"/>
            <a:r>
              <a:rPr lang="en-gb" sz="4800" b="1" dirty="0"/>
              <a:t>The Seven Churches of Revelation: </a:t>
            </a:r>
            <a:br>
              <a:rPr lang="en-gb" sz="4800" b="1" dirty="0"/>
            </a:br>
            <a:br>
              <a:rPr lang="en-gb" sz="3600" b="1" dirty="0"/>
            </a:br>
            <a:r>
              <a:rPr lang="en-GB" sz="4400" b="1" dirty="0">
                <a:solidFill>
                  <a:srgbClr val="0000FF"/>
                </a:solidFill>
              </a:rPr>
              <a:t>“</a:t>
            </a:r>
            <a:r>
              <a:rPr lang="en-GB" sz="4400" b="1" dirty="0" err="1">
                <a:solidFill>
                  <a:srgbClr val="0000FF"/>
                </a:solidFill>
              </a:rPr>
              <a:t>Pergamun</a:t>
            </a:r>
            <a:r>
              <a:rPr lang="en-GB" sz="4400" b="1" dirty="0">
                <a:solidFill>
                  <a:srgbClr val="0000FF"/>
                </a:solidFill>
              </a:rPr>
              <a:t> – Standing Against the onslaught of Darkness ”</a:t>
            </a:r>
            <a:endParaRPr lang="en-gb" sz="4400" b="1" dirty="0">
              <a:solidFill>
                <a:srgbClr val="0000FF"/>
              </a:solidFill>
            </a:endParaRPr>
          </a:p>
        </p:txBody>
      </p:sp>
      <p:sp>
        <p:nvSpPr>
          <p:cNvPr id="3" name="Subtitle 2"/>
          <p:cNvSpPr>
            <a:spLocks noGrp="1"/>
          </p:cNvSpPr>
          <p:nvPr>
            <p:ph type="subTitle" idx="1"/>
          </p:nvPr>
        </p:nvSpPr>
        <p:spPr>
          <a:xfrm>
            <a:off x="1293813" y="4267200"/>
            <a:ext cx="8458200" cy="2232248"/>
          </a:xfrm>
        </p:spPr>
        <p:txBody>
          <a:bodyPr rtlCol="0"/>
          <a:lstStyle/>
          <a:p>
            <a:pPr rtl="0"/>
            <a:r>
              <a:rPr lang="en-gb" b="1" dirty="0"/>
              <a:t>Part of a study of the Book of Revelation chapters 2 &amp; 3 in which Jesus writes to the Seven Churches in the Province of Asia (now Western Turkey).</a:t>
            </a:r>
          </a:p>
          <a:p>
            <a:pPr rtl="0"/>
            <a:endParaRPr lang="en-GB" b="1" dirty="0"/>
          </a:p>
          <a:p>
            <a:pPr rtl="0"/>
            <a:r>
              <a:rPr lang="en-GB" b="1" dirty="0"/>
              <a:t>By Sunny Daniels, Thurrock Christian Fellowship</a:t>
            </a:r>
          </a:p>
          <a:p>
            <a:pPr rtl="0"/>
            <a:r>
              <a:rPr lang="en-GB" b="1" dirty="0"/>
              <a:t>12</a:t>
            </a:r>
            <a:r>
              <a:rPr lang="en-GB" b="1" baseline="30000" dirty="0"/>
              <a:t>th</a:t>
            </a:r>
            <a:r>
              <a:rPr lang="en-GB" b="1" dirty="0"/>
              <a:t> May 2024</a:t>
            </a:r>
            <a:endParaRPr lang="en-gb" b="1"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293813" y="381000"/>
            <a:ext cx="9601200" cy="671736"/>
          </a:xfrm>
        </p:spPr>
        <p:txBody>
          <a:bodyPr rtlCol="0"/>
          <a:lstStyle/>
          <a:p>
            <a:pPr rtl="0"/>
            <a:r>
              <a:rPr lang="en-gb" dirty="0"/>
              <a:t>Points to Cover</a:t>
            </a:r>
            <a:r>
              <a:rPr lang="en-GB" dirty="0"/>
              <a:t>…</a:t>
            </a:r>
            <a:endParaRPr lang="en-gb" dirty="0"/>
          </a:p>
        </p:txBody>
      </p:sp>
      <p:sp>
        <p:nvSpPr>
          <p:cNvPr id="14" name="Content Placeholder 13"/>
          <p:cNvSpPr>
            <a:spLocks noGrp="1"/>
          </p:cNvSpPr>
          <p:nvPr>
            <p:ph idx="1"/>
          </p:nvPr>
        </p:nvSpPr>
        <p:spPr>
          <a:xfrm>
            <a:off x="1293813" y="1340768"/>
            <a:ext cx="9601200" cy="4831432"/>
          </a:xfrm>
        </p:spPr>
        <p:txBody>
          <a:bodyPr rtlCol="0">
            <a:normAutofit/>
          </a:bodyPr>
          <a:lstStyle/>
          <a:p>
            <a:pPr rtl="0"/>
            <a:r>
              <a:rPr lang="en-GB" sz="2800" b="1" dirty="0" err="1">
                <a:solidFill>
                  <a:srgbClr val="0000FF"/>
                </a:solidFill>
              </a:rPr>
              <a:t>Pergamun</a:t>
            </a:r>
            <a:r>
              <a:rPr lang="en-GB" sz="2800" b="1" dirty="0">
                <a:solidFill>
                  <a:srgbClr val="0000FF"/>
                </a:solidFill>
              </a:rPr>
              <a:t>: its geography, background, and culture</a:t>
            </a:r>
          </a:p>
          <a:p>
            <a:pPr rtl="0"/>
            <a:r>
              <a:rPr lang="en-GB" sz="2800" b="1" dirty="0">
                <a:solidFill>
                  <a:srgbClr val="0000FF"/>
                </a:solidFill>
              </a:rPr>
              <a:t>What does Jesus know about them?</a:t>
            </a:r>
          </a:p>
          <a:p>
            <a:r>
              <a:rPr lang="en-GB" sz="2800" b="1" i="1" dirty="0">
                <a:solidFill>
                  <a:srgbClr val="0000FF"/>
                </a:solidFill>
              </a:rPr>
              <a:t>Jesus’ message and how it apply to us in TCF today?</a:t>
            </a:r>
            <a:endParaRPr lang="en-GB" sz="2800" b="1" dirty="0">
              <a:solidFill>
                <a:srgbClr val="0000FF"/>
              </a:solidFill>
            </a:endParaRPr>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2638028" y="6356351"/>
            <a:ext cx="6840759" cy="365125"/>
          </a:xfrm>
        </p:spPr>
        <p:txBody>
          <a:bodyPr/>
          <a:lstStyle/>
          <a:p>
            <a:pPr rtl="0"/>
            <a:r>
              <a:rPr lang="en-GB" i="1">
                <a:solidFill>
                  <a:schemeClr val="accent6"/>
                </a:solidFill>
              </a:rPr>
              <a:t>The Seven Churches of Revelation - Ephesus: Find Your First Love Again</a:t>
            </a:r>
            <a:endParaRPr lang="en-US" i="1" dirty="0">
              <a:solidFill>
                <a:schemeClr val="accent6"/>
              </a:solidFill>
            </a:endParaRPr>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p:txBody>
          <a:bodyPr/>
          <a:lstStyle/>
          <a:p>
            <a:pPr rtl="0"/>
            <a:fld id="{81FEFA0A-2F20-4B60-98C6-5FFDA469AA1C}" type="slidenum">
              <a:rPr lang="en-US" b="1" smtClean="0">
                <a:solidFill>
                  <a:schemeClr val="accent6"/>
                </a:solidFill>
              </a:rPr>
              <a:pPr rtl="0"/>
              <a:t>2</a:t>
            </a:fld>
            <a:endParaRPr lang="en-US" b="1" dirty="0">
              <a:solidFill>
                <a:schemeClr val="accent6"/>
              </a:solidFill>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2" y="136524"/>
            <a:ext cx="9601200" cy="671736"/>
          </a:xfrm>
        </p:spPr>
        <p:txBody>
          <a:bodyPr>
            <a:normAutofit fontScale="90000"/>
          </a:bodyPr>
          <a:lstStyle/>
          <a:p>
            <a:r>
              <a:rPr lang="en-GB" dirty="0" err="1"/>
              <a:t>Pergamun</a:t>
            </a:r>
            <a:r>
              <a:rPr lang="en-GB" dirty="0"/>
              <a:t>, Geography Background and Culture</a:t>
            </a:r>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Ephesus: Find Your First Love Again</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3</a:t>
            </a:fld>
            <a:endParaRPr lang="en-US" dirty="0">
              <a:solidFill>
                <a:schemeClr val="accent6"/>
              </a:solidFill>
            </a:endParaRPr>
          </a:p>
        </p:txBody>
      </p:sp>
      <p:pic>
        <p:nvPicPr>
          <p:cNvPr id="6" name="Content Placeholder 5" descr="A map of the country&#10;&#10;Description automatically generated">
            <a:extLst>
              <a:ext uri="{FF2B5EF4-FFF2-40B4-BE49-F238E27FC236}">
                <a16:creationId xmlns:a16="http://schemas.microsoft.com/office/drawing/2014/main" id="{819AD5F2-D881-E95E-A0E2-1D1CD6E58CE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9172" y="2899967"/>
            <a:ext cx="2366927" cy="2958726"/>
          </a:xfrm>
          <a:prstGeom prst="rect">
            <a:avLst/>
          </a:prstGeom>
          <a:noFill/>
        </p:spPr>
      </p:pic>
      <p:pic>
        <p:nvPicPr>
          <p:cNvPr id="1026" name="Picture 2">
            <a:extLst>
              <a:ext uri="{FF2B5EF4-FFF2-40B4-BE49-F238E27FC236}">
                <a16:creationId xmlns:a16="http://schemas.microsoft.com/office/drawing/2014/main" id="{55F9D9D9-92BA-0639-492B-0B7F5AC7EB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836" y="999307"/>
            <a:ext cx="2366927" cy="1709613"/>
          </a:xfrm>
          <a:prstGeom prst="rect">
            <a:avLst/>
          </a:prstGeom>
          <a:noFill/>
          <a:extLst>
            <a:ext uri="{909E8E84-426E-40DD-AFC4-6F175D3DCCD1}">
              <a14:hiddenFill xmlns:a14="http://schemas.microsoft.com/office/drawing/2010/main">
                <a:solidFill>
                  <a:srgbClr val="FFFFFF"/>
                </a:solidFill>
              </a14:hiddenFill>
            </a:ext>
          </a:extLst>
        </p:spPr>
      </p:pic>
      <p:pic>
        <p:nvPicPr>
          <p:cNvPr id="7" name="Pergamun - Made with Clipchamp">
            <a:hlinkClick r:id="" action="ppaction://media"/>
            <a:extLst>
              <a:ext uri="{FF2B5EF4-FFF2-40B4-BE49-F238E27FC236}">
                <a16:creationId xmlns:a16="http://schemas.microsoft.com/office/drawing/2014/main" id="{062D5EA9-DF0A-61CD-7FE9-13F3E8FF60A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74133" y="1004951"/>
            <a:ext cx="8496944" cy="4853742"/>
          </a:xfrm>
          <a:prstGeom prst="rect">
            <a:avLst/>
          </a:prstGeom>
        </p:spPr>
      </p:pic>
    </p:spTree>
    <p:extLst>
      <p:ext uri="{BB962C8B-B14F-4D97-AF65-F5344CB8AC3E}">
        <p14:creationId xmlns:p14="http://schemas.microsoft.com/office/powerpoint/2010/main" val="213236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3F6-38C2-1213-41C0-4B00C85E6607}"/>
              </a:ext>
            </a:extLst>
          </p:cNvPr>
          <p:cNvSpPr>
            <a:spLocks noGrp="1"/>
          </p:cNvSpPr>
          <p:nvPr>
            <p:ph type="title"/>
          </p:nvPr>
        </p:nvSpPr>
        <p:spPr>
          <a:xfrm>
            <a:off x="1293813" y="381000"/>
            <a:ext cx="9601200" cy="671736"/>
          </a:xfrm>
        </p:spPr>
        <p:txBody>
          <a:bodyPr/>
          <a:lstStyle/>
          <a:p>
            <a:r>
              <a:rPr lang="en-GB" dirty="0"/>
              <a:t>Revelation Chapter 2: 12 - 17</a:t>
            </a:r>
          </a:p>
        </p:txBody>
      </p:sp>
      <p:sp>
        <p:nvSpPr>
          <p:cNvPr id="3" name="Content Placeholder 2">
            <a:extLst>
              <a:ext uri="{FF2B5EF4-FFF2-40B4-BE49-F238E27FC236}">
                <a16:creationId xmlns:a16="http://schemas.microsoft.com/office/drawing/2014/main" id="{66BBEC19-B4EC-F988-23CB-AEEE67E84C3C}"/>
              </a:ext>
            </a:extLst>
          </p:cNvPr>
          <p:cNvSpPr>
            <a:spLocks noGrp="1"/>
          </p:cNvSpPr>
          <p:nvPr>
            <p:ph idx="1"/>
          </p:nvPr>
        </p:nvSpPr>
        <p:spPr>
          <a:xfrm>
            <a:off x="1293813" y="1124744"/>
            <a:ext cx="9601200" cy="5047456"/>
          </a:xfrm>
        </p:spPr>
        <p:txBody>
          <a:bodyPr>
            <a:noAutofit/>
          </a:bodyPr>
          <a:lstStyle/>
          <a:p>
            <a:pPr marL="0" indent="0">
              <a:buNone/>
            </a:pPr>
            <a:r>
              <a:rPr lang="en-US" sz="1800" b="1" dirty="0"/>
              <a:t>12 “To the angel of the church in Pergamum </a:t>
            </a:r>
            <a:r>
              <a:rPr lang="en-US" sz="1800" b="1" dirty="0" err="1"/>
              <a:t>write:These</a:t>
            </a:r>
            <a:r>
              <a:rPr lang="en-US" sz="1800" b="1" dirty="0"/>
              <a:t> are the words of him who has the sharp, double-edged sword. </a:t>
            </a:r>
          </a:p>
          <a:p>
            <a:pPr marL="0" indent="0">
              <a:buNone/>
            </a:pPr>
            <a:r>
              <a:rPr lang="en-US" sz="1800" b="1" dirty="0"/>
              <a:t>13 I know where you live—where Satan has his throne. Yet you remain true to my name. You did not renounce your faith in me, not even in the days of Antipas, my faithful witness, who was put to death in your city—where Satan lives.</a:t>
            </a:r>
          </a:p>
          <a:p>
            <a:pPr marL="0" indent="0">
              <a:buNone/>
            </a:pPr>
            <a:r>
              <a:rPr lang="en-US" sz="1800" b="1" dirty="0"/>
              <a:t>14 Nevertheless, I have a few things against you: There are some among you who hold to the teaching of Balaam, who taught </a:t>
            </a:r>
            <a:r>
              <a:rPr lang="en-US" sz="1800" b="1" dirty="0" err="1"/>
              <a:t>Balak</a:t>
            </a:r>
            <a:r>
              <a:rPr lang="en-US" sz="1800" b="1" dirty="0"/>
              <a:t> to entice the Israelites to sin so that they ate food sacrificed to idols and committed sexual immorality. </a:t>
            </a:r>
          </a:p>
          <a:p>
            <a:pPr marL="0" indent="0">
              <a:buNone/>
            </a:pPr>
            <a:r>
              <a:rPr lang="en-US" sz="1800" b="1" dirty="0"/>
              <a:t>15 Likewise, you also have those who hold to the teaching of the Nicolaitans. </a:t>
            </a:r>
          </a:p>
          <a:p>
            <a:pPr marL="0" indent="0">
              <a:buNone/>
            </a:pPr>
            <a:r>
              <a:rPr lang="en-US" sz="1800" b="1" dirty="0"/>
              <a:t>16 Repent therefore! Otherwise, I will soon come to you and will fight against them with the sword of my mouth.</a:t>
            </a:r>
          </a:p>
          <a:p>
            <a:pPr marL="0" indent="0">
              <a:buNone/>
            </a:pPr>
            <a:r>
              <a:rPr lang="en-US" sz="1800" b="1" dirty="0"/>
              <a:t>17 Whoever has ears, let them hear what the Spirit says to the churches. To the one who is victorious, I will give some of the hidden manna. I will also give that person a white stone with a new name written on it, known only to the one who receives it.</a:t>
            </a:r>
            <a:endParaRPr lang="en-GB" sz="1800" b="1" dirty="0"/>
          </a:p>
        </p:txBody>
      </p:sp>
      <p:sp>
        <p:nvSpPr>
          <p:cNvPr id="4" name="Footer Placeholder 3">
            <a:extLst>
              <a:ext uri="{FF2B5EF4-FFF2-40B4-BE49-F238E27FC236}">
                <a16:creationId xmlns:a16="http://schemas.microsoft.com/office/drawing/2014/main" id="{7618FF67-EEEA-E14B-8C8C-1BBAD979C0C7}"/>
              </a:ext>
            </a:extLst>
          </p:cNvPr>
          <p:cNvSpPr>
            <a:spLocks noGrp="1"/>
          </p:cNvSpPr>
          <p:nvPr>
            <p:ph type="ftr" sz="quarter" idx="11"/>
          </p:nvPr>
        </p:nvSpPr>
        <p:spPr>
          <a:xfrm>
            <a:off x="2349996" y="6356351"/>
            <a:ext cx="6552728" cy="365125"/>
          </a:xfrm>
        </p:spPr>
        <p:txBody>
          <a:bodyPr/>
          <a:lstStyle/>
          <a:p>
            <a:pPr rtl="0"/>
            <a:r>
              <a:rPr lang="en-GB" i="1">
                <a:solidFill>
                  <a:schemeClr val="accent6"/>
                </a:solidFill>
              </a:rPr>
              <a:t>The Seven Churches of Revelation - Ephesus: Find Your First Love Again</a:t>
            </a:r>
            <a:endParaRPr lang="en-US" i="1" dirty="0">
              <a:solidFill>
                <a:schemeClr val="accent6"/>
              </a:solidFill>
            </a:endParaRPr>
          </a:p>
        </p:txBody>
      </p:sp>
      <p:sp>
        <p:nvSpPr>
          <p:cNvPr id="5" name="Slide Number Placeholder 4">
            <a:extLst>
              <a:ext uri="{FF2B5EF4-FFF2-40B4-BE49-F238E27FC236}">
                <a16:creationId xmlns:a16="http://schemas.microsoft.com/office/drawing/2014/main" id="{3E2A2054-D558-D2BC-D1EB-0EE57D33239F}"/>
              </a:ext>
            </a:extLst>
          </p:cNvPr>
          <p:cNvSpPr>
            <a:spLocks noGrp="1"/>
          </p:cNvSpPr>
          <p:nvPr>
            <p:ph type="sldNum" sz="quarter" idx="12"/>
          </p:nvPr>
        </p:nvSpPr>
        <p:spPr/>
        <p:txBody>
          <a:bodyPr/>
          <a:lstStyle/>
          <a:p>
            <a:pPr rtl="0"/>
            <a:fld id="{81FEFA0A-2F20-4B60-98C6-5FFDA469AA1C}" type="slidenum">
              <a:rPr lang="en-US" smtClean="0">
                <a:solidFill>
                  <a:schemeClr val="accent6"/>
                </a:solidFill>
              </a:rPr>
              <a:pPr rtl="0"/>
              <a:t>4</a:t>
            </a:fld>
            <a:endParaRPr lang="en-US" dirty="0">
              <a:solidFill>
                <a:schemeClr val="accent6"/>
              </a:solidFill>
            </a:endParaRPr>
          </a:p>
        </p:txBody>
      </p:sp>
    </p:spTree>
    <p:extLst>
      <p:ext uri="{BB962C8B-B14F-4D97-AF65-F5344CB8AC3E}">
        <p14:creationId xmlns:p14="http://schemas.microsoft.com/office/powerpoint/2010/main" val="7933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2290" y="404664"/>
            <a:ext cx="9601200" cy="1135175"/>
          </a:xfrm>
        </p:spPr>
        <p:txBody>
          <a:bodyPr rtlCol="0" anchor="b">
            <a:normAutofit/>
          </a:bodyPr>
          <a:lstStyle/>
          <a:p>
            <a:r>
              <a:rPr lang="en-NG" sz="3600" b="1" kern="100" dirty="0">
                <a:effectLst/>
                <a:latin typeface="Aptos" panose="020B0004020202020204" pitchFamily="34" charset="0"/>
                <a:ea typeface="Aptos" panose="020B0004020202020204" pitchFamily="34" charset="0"/>
                <a:cs typeface="Times New Roman" panose="02020603050405020304" pitchFamily="18" charset="0"/>
              </a:rPr>
              <a:t>How it applies to us in TCF</a:t>
            </a:r>
            <a:br>
              <a:rPr lang="en-NG" sz="36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2" name="Footer Placeholder 1">
            <a:extLst>
              <a:ext uri="{FF2B5EF4-FFF2-40B4-BE49-F238E27FC236}">
                <a16:creationId xmlns:a16="http://schemas.microsoft.com/office/drawing/2014/main" id="{A7D15906-8EAC-D0C4-2AB3-CC6367291105}"/>
              </a:ext>
            </a:extLst>
          </p:cNvPr>
          <p:cNvSpPr>
            <a:spLocks noGrp="1"/>
          </p:cNvSpPr>
          <p:nvPr>
            <p:ph type="ftr" sz="quarter" idx="11"/>
          </p:nvPr>
        </p:nvSpPr>
        <p:spPr>
          <a:xfrm>
            <a:off x="3934172" y="6356351"/>
            <a:ext cx="4392487" cy="365125"/>
          </a:xfrm>
        </p:spPr>
        <p:txBody>
          <a:bodyPr anchor="ctr">
            <a:normAutofit/>
          </a:bodyPr>
          <a:lstStyle/>
          <a:p>
            <a:pPr rtl="0">
              <a:lnSpc>
                <a:spcPct val="90000"/>
              </a:lnSpc>
              <a:spcAft>
                <a:spcPts val="600"/>
              </a:spcAft>
            </a:pPr>
            <a:r>
              <a:rPr lang="en-GB" sz="900" i="1" dirty="0"/>
              <a:t>The Seven Churches of Revelation - Ephesus: Find Your First Love Again</a:t>
            </a:r>
            <a:endParaRPr lang="en-US" sz="900" i="1" dirty="0"/>
          </a:p>
        </p:txBody>
      </p:sp>
      <p:sp>
        <p:nvSpPr>
          <p:cNvPr id="3" name="Slide Number Placeholder 2">
            <a:extLst>
              <a:ext uri="{FF2B5EF4-FFF2-40B4-BE49-F238E27FC236}">
                <a16:creationId xmlns:a16="http://schemas.microsoft.com/office/drawing/2014/main" id="{3B930ADF-B0B0-FAFB-8E44-CF2A2117F674}"/>
              </a:ext>
            </a:extLst>
          </p:cNvPr>
          <p:cNvSpPr>
            <a:spLocks noGrp="1"/>
          </p:cNvSpPr>
          <p:nvPr>
            <p:ph type="sldNum" sz="quarter" idx="12"/>
          </p:nvPr>
        </p:nvSpPr>
        <p:spPr>
          <a:xfrm>
            <a:off x="8051225" y="6356351"/>
            <a:ext cx="2844059" cy="365125"/>
          </a:xfrm>
        </p:spPr>
        <p:txBody>
          <a:bodyPr anchor="ctr">
            <a:normAutofit/>
          </a:bodyPr>
          <a:lstStyle/>
          <a:p>
            <a:pPr rtl="0">
              <a:spcAft>
                <a:spcPts val="600"/>
              </a:spcAft>
            </a:pPr>
            <a:fld id="{81FEFA0A-2F20-4B60-98C6-5FFDA469AA1C}" type="slidenum">
              <a:rPr lang="en-US" b="1" smtClean="0"/>
              <a:pPr rtl="0">
                <a:spcAft>
                  <a:spcPts val="600"/>
                </a:spcAft>
              </a:pPr>
              <a:t>5</a:t>
            </a:fld>
            <a:endParaRPr lang="en-US" b="1"/>
          </a:p>
        </p:txBody>
      </p:sp>
      <p:sp>
        <p:nvSpPr>
          <p:cNvPr id="5" name="TextBox 4">
            <a:extLst>
              <a:ext uri="{FF2B5EF4-FFF2-40B4-BE49-F238E27FC236}">
                <a16:creationId xmlns:a16="http://schemas.microsoft.com/office/drawing/2014/main" id="{154E37FA-9D9A-ED3C-0E05-D372994089CA}"/>
              </a:ext>
            </a:extLst>
          </p:cNvPr>
          <p:cNvSpPr txBox="1"/>
          <p:nvPr/>
        </p:nvSpPr>
        <p:spPr>
          <a:xfrm>
            <a:off x="1485900" y="1340768"/>
            <a:ext cx="9217024" cy="4539063"/>
          </a:xfrm>
          <a:prstGeom prst="rect">
            <a:avLst/>
          </a:prstGeom>
          <a:noFill/>
        </p:spPr>
        <p:txBody>
          <a:bodyPr wrap="square">
            <a:spAutoFit/>
          </a:bodyPr>
          <a:lstStyle/>
          <a:p>
            <a:pPr>
              <a:lnSpc>
                <a:spcPct val="107000"/>
              </a:lnSpc>
              <a:spcAft>
                <a:spcPts val="800"/>
              </a:spcAft>
            </a:pPr>
            <a:endParaRPr lang="en-NG"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NG" kern="100" dirty="0">
                <a:effectLst/>
                <a:latin typeface="Aptos" panose="020B0004020202020204" pitchFamily="34" charset="0"/>
                <a:ea typeface="Aptos" panose="020B0004020202020204" pitchFamily="34" charset="0"/>
                <a:cs typeface="Times New Roman" panose="02020603050405020304" pitchFamily="18" charset="0"/>
              </a:rPr>
              <a:t>Today, we’re facing the very same issues that were being faced by believers in the first century. We’re being told to bend our faith, to become more inclusive of other people and other ideas, even inclusive of ideas that are contrary to the teaching of the scripture. You may even feel that pressure from your kids or from your grandkids, your friends, your wife, just like the church in Pergamum, Christ is calling us to make no compromise. This is the doctrine of the Nicolaitans and the teachings of </a:t>
            </a:r>
            <a:r>
              <a:rPr lang="en-NG" kern="100" dirty="0" err="1">
                <a:effectLst/>
                <a:latin typeface="Aptos" panose="020B0004020202020204" pitchFamily="34" charset="0"/>
                <a:ea typeface="Aptos" panose="020B0004020202020204" pitchFamily="34" charset="0"/>
                <a:cs typeface="Times New Roman" panose="02020603050405020304" pitchFamily="18" charset="0"/>
              </a:rPr>
              <a:t>Balak</a:t>
            </a:r>
            <a:r>
              <a:rPr lang="en-NG" kern="100" dirty="0">
                <a:effectLst/>
                <a:latin typeface="Aptos" panose="020B0004020202020204" pitchFamily="34" charset="0"/>
                <a:ea typeface="Aptos" panose="020B0004020202020204" pitchFamily="34" charset="0"/>
                <a:cs typeface="Times New Roman" panose="02020603050405020304" pitchFamily="18" charset="0"/>
              </a:rPr>
              <a:t>. It tells you to be more accommodating of immorality, of looseness. It tells you once saved always saved. It tells you that devotion to God in prayers is religion. It promotes the God of pleasure and money. It tells you to cast away the fruits of the spirit. </a:t>
            </a:r>
          </a:p>
          <a:p>
            <a:pPr>
              <a:lnSpc>
                <a:spcPct val="107000"/>
              </a:lnSpc>
              <a:spcAft>
                <a:spcPts val="800"/>
              </a:spcAft>
            </a:pPr>
            <a:r>
              <a:rPr lang="en-NG" kern="100" dirty="0">
                <a:effectLst/>
                <a:latin typeface="Aptos" panose="020B0004020202020204" pitchFamily="34" charset="0"/>
                <a:ea typeface="Aptos" panose="020B0004020202020204" pitchFamily="34" charset="0"/>
                <a:cs typeface="Times New Roman" panose="02020603050405020304" pitchFamily="18" charset="0"/>
              </a:rPr>
              <a:t>Jesus is saying we should listen to what the spirit is saying to the churches and there will be consequences and rewards. We the victorious ones will be given His hidden manna and He will give us a white stone with a name written on it that only you will know. </a:t>
            </a:r>
          </a:p>
          <a:p>
            <a:pPr>
              <a:lnSpc>
                <a:spcPct val="107000"/>
              </a:lnSpc>
              <a:spcAft>
                <a:spcPts val="800"/>
              </a:spcAft>
            </a:pPr>
            <a:r>
              <a:rPr lang="en-NG"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70338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0F249165-F638-412C-8E0A-DFB7045CA2E0}">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873beb7-5857-4685-be1f-d57550cc96cc"/>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775</TotalTime>
  <Words>648</Words>
  <Application>Microsoft Office PowerPoint</Application>
  <PresentationFormat>Custom</PresentationFormat>
  <Paragraphs>38</Paragraphs>
  <Slides>5</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Aptos</vt:lpstr>
      <vt:lpstr>Arial</vt:lpstr>
      <vt:lpstr>Euphemia</vt:lpstr>
      <vt:lpstr>Serenity 16x9</vt:lpstr>
      <vt:lpstr>The Seven Churches of Revelation:   “Pergamun – Standing Against the onslaught of Darkness ”</vt:lpstr>
      <vt:lpstr>Points to Cover…</vt:lpstr>
      <vt:lpstr>Pergamun, Geography Background and Culture</vt:lpstr>
      <vt:lpstr>Revelation Chapter 2: 12 - 17</vt:lpstr>
      <vt:lpstr>How it applies to us in TCF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Andy Acreman</dc:creator>
  <cp:lastModifiedBy>Andy Acreman</cp:lastModifiedBy>
  <cp:revision>3</cp:revision>
  <dcterms:created xsi:type="dcterms:W3CDTF">2024-05-10T11:25:45Z</dcterms:created>
  <dcterms:modified xsi:type="dcterms:W3CDTF">2024-06-10T15:19:47Z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